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7678"/>
    <a:srgbClr val="FA8E7C"/>
    <a:srgbClr val="FDA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62" y="7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339EE-CE69-1F0A-765B-BF8A365E0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FF1985-8988-BBB8-B264-635CA2BD02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DC2EA-B726-0059-FEFD-4D0CB0E1B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AB3F3-CA26-47CF-EDB2-E88FCD5B8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93A43-F99F-F8D9-3FD3-327AB743E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229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D4EEF-1735-BC28-8070-336F8FAB3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693C56-26E3-5794-0936-5EDE5C983A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FA289-F19F-0BC5-E761-BBFB8FFC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B842B-70EB-3505-CC92-9AC410D13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A012FC-17EC-EC64-E739-74974FE9E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746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168B37-A8DC-FDED-87E9-933167BDE3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EA33D9-1A39-FC07-6032-16B056FB35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4C738-62B4-CD02-3DCC-2D502F556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CE8F0-96A1-6066-BB3B-4B3954D94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DB558-2A11-21AC-12F1-D6C2C2242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44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0034D-DDE0-C97E-3018-3B6827355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DA308-DB41-392E-F457-67526072F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07523-30C3-1200-5FBD-1133DB600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5BA14-669A-A05A-502F-E414CC7F6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3D11E-F26A-EACB-F0CB-4EBA141DB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170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A640D-FF96-DD04-1B93-186898760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3975D-2049-19B8-49CC-33016D4260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97985E-91A4-0609-8C9D-B0D0B7E43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ED3E2-F7E5-4E31-5A8D-8BD82AFC5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593BFF-5CE6-0655-273F-90B43B3B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536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1EFA8-4FBE-ADCD-9728-7AE0333E5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A0D8C-2A93-1F53-02C4-E5C6766D2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D35B4-D3AD-73C3-6A56-EE2B5D7C8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526A48-0825-1123-4CE2-0A63BB8C3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489BC-7D80-1BE7-E838-AF7EFF82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56B7B-8B85-6616-D86D-7AC1F431F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921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1E9D8-0F4A-70F7-A23F-80EFEF6E1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2E877-0326-A9FA-3D8F-E4D340BAC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8F78FE-BDB9-7079-6E37-F07C7FB32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3F1F1F-4BC9-13D3-8AC7-E8D30D7618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72D3A4-F77D-4901-3572-07C3CB01D1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BC60A8-1B89-A022-0735-990661FC9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6AF2C7-98D9-A056-4794-142B5CD61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3BA333-FE45-1084-F1C1-27A6359B6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12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F736A-1C3F-57A8-BAAD-0CAA51880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E5E35D-F4EA-B07A-A8A0-31AA2136B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C01C8-EB4A-BE2E-D1D4-17F4CC608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20BFF6-D71C-07C4-3700-74573405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20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86E84C-8E7A-77C0-6319-34900F297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731136-F421-8C7A-489A-2B47B455B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EDC2D-7C60-60DB-15CB-1F9156FBB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862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D0DC7-DF64-07AF-57C6-19C387B28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2F939-91A4-C5C9-E553-7535F15DA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192207-E5E4-5633-7479-8931006C07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3F82A9-E47F-4B5A-3C0B-06E4B415F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4C33D7-7019-3012-4764-F7786C95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6DEBE5-1EF0-0B62-A371-8EF13E299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912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82709-35A8-91C2-D5AE-9E595764E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402145-9123-361E-EE91-FF087F0223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6CE3EE-9056-ADD7-2F42-E1DC98E73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DEF89-49FA-A9B2-AB97-32397B4E3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C27B94-145D-7093-3DED-A6E07701D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BE1EB4-24FE-5A2B-8FAF-4422BD1F7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95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5DA26B-2D28-5FFC-8826-870A3B760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191CA-7758-C1C7-B893-3F0EE8B99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78EE-AB3D-88F2-09A9-D3D849DB62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8C60EB-07D0-4C02-A710-341B778DA8D9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727FE-C8A7-06B0-0942-A99B37E59F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775C8-957C-F288-6693-8C4009C6FF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DFC7AF-6FED-4B02-BCB1-5D263AB2F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267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duotone>
              <a:prstClr val="black"/>
              <a:schemeClr val="accent1">
                <a:tint val="45000"/>
                <a:satMod val="400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13699-8A5F-57F5-CADF-27D44B07A4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2C22AA-9C0A-3349-B492-8AA32D5D6E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Erica Volden</a:t>
            </a:r>
          </a:p>
          <a:p>
            <a:r>
              <a:rPr lang="en-US" dirty="0"/>
              <a:t>Data Mining (DS 260)</a:t>
            </a:r>
          </a:p>
        </p:txBody>
      </p:sp>
    </p:spTree>
    <p:extLst>
      <p:ext uri="{BB962C8B-B14F-4D97-AF65-F5344CB8AC3E}">
        <p14:creationId xmlns:p14="http://schemas.microsoft.com/office/powerpoint/2010/main" val="12562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678">
            <a:alpha val="6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58256" y="-358254"/>
            <a:ext cx="6858000" cy="7574507"/>
          </a:xfrm>
          <a:prstGeom prst="rect">
            <a:avLst/>
          </a:prstGeom>
          <a:ln>
            <a:noFill/>
          </a:ln>
          <a:effectLst>
            <a:outerShdw blurRad="457200" dist="63500" sx="99000" sy="99000" algn="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9BDF04-BA52-D3B7-6726-1981ADF45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45" y="5546162"/>
            <a:ext cx="6661702" cy="953611"/>
          </a:xfrm>
        </p:spPr>
        <p:txBody>
          <a:bodyPr anchor="ctr">
            <a:normAutofit/>
          </a:bodyPr>
          <a:lstStyle/>
          <a:p>
            <a:r>
              <a:rPr lang="en-US" sz="4000"/>
              <a:t>Introduction</a:t>
            </a:r>
          </a:p>
        </p:txBody>
      </p:sp>
      <p:pic>
        <p:nvPicPr>
          <p:cNvPr id="5" name="Picture 4" descr="Close-up of several computer hard drives&#10;&#10;AI-generated content may be incorrect.">
            <a:extLst>
              <a:ext uri="{FF2B5EF4-FFF2-40B4-BE49-F238E27FC236}">
                <a16:creationId xmlns:a16="http://schemas.microsoft.com/office/drawing/2014/main" id="{08585052-A25A-C82E-97C7-6406686A9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17453" b="-2"/>
          <a:stretch>
            <a:fillRect/>
          </a:stretch>
        </p:blipFill>
        <p:spPr>
          <a:xfrm>
            <a:off x="20" y="-1"/>
            <a:ext cx="7574488" cy="51615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2558A-B106-9268-DE55-F82602078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0064" y="743803"/>
            <a:ext cx="3144523" cy="547417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800" u="sng" dirty="0"/>
              <a:t>Features</a:t>
            </a:r>
          </a:p>
          <a:p>
            <a:pPr marL="0" indent="0">
              <a:buNone/>
            </a:pPr>
            <a:r>
              <a:rPr lang="en-US" sz="1300" dirty="0"/>
              <a:t>Temperature: </a:t>
            </a:r>
          </a:p>
          <a:p>
            <a:pPr lvl="1"/>
            <a:r>
              <a:rPr lang="en-US" sz="1300" dirty="0"/>
              <a:t>Room heated above 19 C </a:t>
            </a:r>
          </a:p>
          <a:p>
            <a:pPr lvl="1"/>
            <a:r>
              <a:rPr lang="en-US" sz="1300" dirty="0"/>
              <a:t>Data readings taken with door open/closed</a:t>
            </a:r>
          </a:p>
          <a:p>
            <a:pPr marL="0" indent="0">
              <a:buNone/>
            </a:pPr>
            <a:r>
              <a:rPr lang="en-US" sz="1300" dirty="0"/>
              <a:t>Humidity:</a:t>
            </a:r>
          </a:p>
          <a:p>
            <a:pPr lvl="1"/>
            <a:r>
              <a:rPr lang="en-US" sz="1300" dirty="0"/>
              <a:t>Humidity levels in the room</a:t>
            </a:r>
          </a:p>
          <a:p>
            <a:pPr marL="0" indent="0">
              <a:buNone/>
            </a:pPr>
            <a:r>
              <a:rPr lang="en-US" sz="1300" dirty="0"/>
              <a:t>Light:</a:t>
            </a:r>
          </a:p>
          <a:p>
            <a:pPr lvl="1"/>
            <a:r>
              <a:rPr lang="en-US" sz="1300" dirty="0"/>
              <a:t>Light levels in the room</a:t>
            </a:r>
          </a:p>
          <a:p>
            <a:pPr marL="0" indent="0">
              <a:buNone/>
            </a:pPr>
            <a:r>
              <a:rPr lang="en-US" sz="1300" dirty="0"/>
              <a:t>CO2:</a:t>
            </a:r>
          </a:p>
          <a:p>
            <a:pPr lvl="1"/>
            <a:r>
              <a:rPr lang="en-US" sz="1300" dirty="0"/>
              <a:t>Level of carbon dioxide in the room</a:t>
            </a:r>
          </a:p>
          <a:p>
            <a:pPr marL="0" indent="0">
              <a:buNone/>
            </a:pPr>
            <a:r>
              <a:rPr lang="en-US" sz="1300" dirty="0"/>
              <a:t>Humidity Ratio:</a:t>
            </a:r>
          </a:p>
          <a:p>
            <a:pPr lvl="1"/>
            <a:r>
              <a:rPr lang="en-US" sz="1300" dirty="0"/>
              <a:t>The content of water vapor in the air</a:t>
            </a:r>
          </a:p>
          <a:p>
            <a:pPr marL="0" indent="0">
              <a:buNone/>
            </a:pPr>
            <a:r>
              <a:rPr lang="en-US" sz="1300" dirty="0"/>
              <a:t>Occupied:</a:t>
            </a:r>
          </a:p>
          <a:p>
            <a:pPr lvl="1"/>
            <a:r>
              <a:rPr lang="en-US" sz="1300" dirty="0"/>
              <a:t>Target variable being predicted</a:t>
            </a:r>
          </a:p>
          <a:p>
            <a:pPr lvl="1"/>
            <a:r>
              <a:rPr lang="en-US" sz="1300" dirty="0"/>
              <a:t>Digital camera to monitor if room occupied</a:t>
            </a:r>
          </a:p>
          <a:p>
            <a:pPr lvl="1"/>
            <a:r>
              <a:rPr lang="en-US" sz="1300" dirty="0"/>
              <a:t>1 for yes</a:t>
            </a:r>
          </a:p>
          <a:p>
            <a:pPr lvl="1"/>
            <a:r>
              <a:rPr lang="en-US" sz="1300" dirty="0"/>
              <a:t>0 for no</a:t>
            </a:r>
          </a:p>
        </p:txBody>
      </p:sp>
    </p:spTree>
    <p:extLst>
      <p:ext uri="{BB962C8B-B14F-4D97-AF65-F5344CB8AC3E}">
        <p14:creationId xmlns:p14="http://schemas.microsoft.com/office/powerpoint/2010/main" val="1672931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9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9E485-4990-CF52-0BE7-4D9D48A83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4133" cy="1325563"/>
          </a:xfrm>
        </p:spPr>
        <p:txBody>
          <a:bodyPr/>
          <a:lstStyle/>
          <a:p>
            <a:pPr algn="ctr"/>
            <a:r>
              <a:rPr lang="en-US" dirty="0"/>
              <a:t>Data Preparation</a:t>
            </a:r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70EB0531-C4B4-5B7B-05DF-8CA2705167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15" y="2382004"/>
            <a:ext cx="4745277" cy="3573708"/>
          </a:xfrm>
          <a:prstGeom prst="rect">
            <a:avLst/>
          </a:prstGeom>
        </p:spPr>
      </p:pic>
      <p:pic>
        <p:nvPicPr>
          <p:cNvPr id="6" name="Picture 5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37DD6460-742E-D4A6-EE6B-02C65B9EA3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848" y="2221583"/>
            <a:ext cx="4285895" cy="611075"/>
          </a:xfrm>
          <a:prstGeom prst="rect">
            <a:avLst/>
          </a:prstGeom>
        </p:spPr>
      </p:pic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127634F-606B-3900-A4C4-CC072707F6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617" y="4498247"/>
            <a:ext cx="1368167" cy="1584649"/>
          </a:xfrm>
          <a:prstGeom prst="rect">
            <a:avLst/>
          </a:prstGeom>
        </p:spPr>
      </p:pic>
      <p:pic>
        <p:nvPicPr>
          <p:cNvPr id="10" name="Picture 9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4112AF0B-7246-1BD3-D61A-0834A0A503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8" t="2836" b="7017"/>
          <a:stretch>
            <a:fillRect/>
          </a:stretch>
        </p:blipFill>
        <p:spPr>
          <a:xfrm>
            <a:off x="6759209" y="4498247"/>
            <a:ext cx="1368167" cy="15846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B514EC3-EAAB-A3F1-FAB0-349CD30C2527}"/>
              </a:ext>
            </a:extLst>
          </p:cNvPr>
          <p:cNvSpPr txBox="1"/>
          <p:nvPr/>
        </p:nvSpPr>
        <p:spPr>
          <a:xfrm>
            <a:off x="7509755" y="3511564"/>
            <a:ext cx="2682539" cy="307777"/>
          </a:xfrm>
          <a:prstGeom prst="rect">
            <a:avLst/>
          </a:prstGeom>
          <a:solidFill>
            <a:schemeClr val="tx1">
              <a:alpha val="87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df.dropna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(axis=0, </a:t>
            </a:r>
            <a:r>
              <a:rPr lang="en-US" sz="1400" dirty="0" err="1">
                <a:solidFill>
                  <a:schemeClr val="bg2">
                    <a:lumMod val="75000"/>
                  </a:schemeClr>
                </a:solidFill>
              </a:rPr>
              <a:t>inplace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=True)</a:t>
            </a:r>
          </a:p>
        </p:txBody>
      </p:sp>
    </p:spTree>
    <p:extLst>
      <p:ext uri="{BB962C8B-B14F-4D97-AF65-F5344CB8AC3E}">
        <p14:creationId xmlns:p14="http://schemas.microsoft.com/office/powerpoint/2010/main" val="149900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9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35D31-F669-CDA5-9580-1B90CBF64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Preparation cont.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A23F83-2391-26E0-3DCD-4DF216EFE64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00" y="3802649"/>
            <a:ext cx="5921680" cy="26902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7FB0B83-5952-7FA7-0188-9C475FEC5D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84374"/>
            <a:ext cx="8315926" cy="611075"/>
          </a:xfrm>
          <a:prstGeom prst="rect">
            <a:avLst/>
          </a:prstGeom>
        </p:spPr>
      </p:pic>
      <p:pic>
        <p:nvPicPr>
          <p:cNvPr id="15" name="Picture 14" descr="A black screen with white numbers&#10;&#10;AI-generated content may be incorrect.">
            <a:extLst>
              <a:ext uri="{FF2B5EF4-FFF2-40B4-BE49-F238E27FC236}">
                <a16:creationId xmlns:a16="http://schemas.microsoft.com/office/drawing/2014/main" id="{AFC79673-FBC0-F290-EC1A-90E7A23F7B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425" y="1984374"/>
            <a:ext cx="733527" cy="321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876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7678">
            <a:alpha val="73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6D117-435E-B238-5DA7-90A1DE96D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Training Set Exploration</a:t>
            </a:r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73BEF08-D08E-E108-A7BE-58094CF4AD3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462" y="2001352"/>
            <a:ext cx="2643428" cy="1961048"/>
          </a:xfrm>
        </p:spPr>
      </p:pic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5AD05A7-4692-935F-2F55-A04B95B49C6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15936920"/>
              </p:ext>
            </p:extLst>
          </p:nvPr>
        </p:nvGraphicFramePr>
        <p:xfrm>
          <a:off x="66865" y="3032151"/>
          <a:ext cx="3725172" cy="18604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1724">
                  <a:extLst>
                    <a:ext uri="{9D8B030D-6E8A-4147-A177-3AD203B41FA5}">
                      <a16:colId xmlns:a16="http://schemas.microsoft.com/office/drawing/2014/main" val="597034442"/>
                    </a:ext>
                  </a:extLst>
                </a:gridCol>
                <a:gridCol w="1241724">
                  <a:extLst>
                    <a:ext uri="{9D8B030D-6E8A-4147-A177-3AD203B41FA5}">
                      <a16:colId xmlns:a16="http://schemas.microsoft.com/office/drawing/2014/main" val="2606510116"/>
                    </a:ext>
                  </a:extLst>
                </a:gridCol>
                <a:gridCol w="1241724">
                  <a:extLst>
                    <a:ext uri="{9D8B030D-6E8A-4147-A177-3AD203B41FA5}">
                      <a16:colId xmlns:a16="http://schemas.microsoft.com/office/drawing/2014/main" val="3431646189"/>
                    </a:ext>
                  </a:extLst>
                </a:gridCol>
              </a:tblGrid>
              <a:tr h="31581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Median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2658863"/>
                  </a:ext>
                </a:extLst>
              </a:tr>
              <a:tr h="263179">
                <a:tc>
                  <a:txBody>
                    <a:bodyPr/>
                    <a:lstStyle/>
                    <a:p>
                      <a:r>
                        <a:rPr lang="en-US" sz="1200" dirty="0"/>
                        <a:t>Temperature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20.39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530428"/>
                  </a:ext>
                </a:extLst>
              </a:tr>
              <a:tr h="263179">
                <a:tc>
                  <a:txBody>
                    <a:bodyPr/>
                    <a:lstStyle/>
                    <a:p>
                      <a:r>
                        <a:rPr lang="en-US" sz="1200" dirty="0"/>
                        <a:t>Humidity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25.73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26.22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5897651"/>
                  </a:ext>
                </a:extLst>
              </a:tr>
              <a:tr h="263179">
                <a:tc>
                  <a:txBody>
                    <a:bodyPr/>
                    <a:lstStyle/>
                    <a:p>
                      <a:r>
                        <a:rPr lang="en-US" sz="1200" dirty="0"/>
                        <a:t>Light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119.50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204294"/>
                  </a:ext>
                </a:extLst>
              </a:tr>
              <a:tr h="263179">
                <a:tc>
                  <a:txBody>
                    <a:bodyPr/>
                    <a:lstStyle/>
                    <a:p>
                      <a:r>
                        <a:rPr lang="en-US" sz="1200" dirty="0"/>
                        <a:t>CO2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606.53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453.50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1878693"/>
                  </a:ext>
                </a:extLst>
              </a:tr>
              <a:tr h="447404">
                <a:tc>
                  <a:txBody>
                    <a:bodyPr/>
                    <a:lstStyle/>
                    <a:p>
                      <a:r>
                        <a:rPr lang="en-US" sz="1200" dirty="0" err="1"/>
                        <a:t>HumidityRatio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0.003862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0.003801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891125"/>
                  </a:ext>
                </a:extLst>
              </a:tr>
            </a:tbl>
          </a:graphicData>
        </a:graphic>
      </p:graphicFrame>
      <p:pic>
        <p:nvPicPr>
          <p:cNvPr id="9" name="Picture 8" descr="A screen shot of a graph&#10;&#10;AI-generated content may be incorrect.">
            <a:extLst>
              <a:ext uri="{FF2B5EF4-FFF2-40B4-BE49-F238E27FC236}">
                <a16:creationId xmlns:a16="http://schemas.microsoft.com/office/drawing/2014/main" id="{969E4796-89DD-9701-BCE8-68BE2196E2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422" y="2001352"/>
            <a:ext cx="2596631" cy="1961048"/>
          </a:xfrm>
          <a:prstGeom prst="rect">
            <a:avLst/>
          </a:prstGeom>
        </p:spPr>
      </p:pic>
      <p:pic>
        <p:nvPicPr>
          <p:cNvPr id="11" name="Picture 10" descr="A graph of a graph&#10;&#10;AI-generated content may be incorrect.">
            <a:extLst>
              <a:ext uri="{FF2B5EF4-FFF2-40B4-BE49-F238E27FC236}">
                <a16:creationId xmlns:a16="http://schemas.microsoft.com/office/drawing/2014/main" id="{E08B4ACD-71A5-7952-4B9C-5C69349122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0"/>
          <a:stretch>
            <a:fillRect/>
          </a:stretch>
        </p:blipFill>
        <p:spPr>
          <a:xfrm>
            <a:off x="9526586" y="2001352"/>
            <a:ext cx="2596629" cy="1961048"/>
          </a:xfrm>
          <a:prstGeom prst="rect">
            <a:avLst/>
          </a:prstGeom>
        </p:spPr>
      </p:pic>
      <p:pic>
        <p:nvPicPr>
          <p:cNvPr id="13" name="Picture 12" descr="A graph showing a graph&#10;&#10;AI-generated content may be incorrect.">
            <a:extLst>
              <a:ext uri="{FF2B5EF4-FFF2-40B4-BE49-F238E27FC236}">
                <a16:creationId xmlns:a16="http://schemas.microsoft.com/office/drawing/2014/main" id="{317BF61F-3E7B-7EBE-97FE-D15CB7C0C6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"/>
          <a:stretch>
            <a:fillRect/>
          </a:stretch>
        </p:blipFill>
        <p:spPr>
          <a:xfrm>
            <a:off x="3993462" y="4847188"/>
            <a:ext cx="2643428" cy="1870528"/>
          </a:xfrm>
          <a:prstGeom prst="rect">
            <a:avLst/>
          </a:prstGeom>
        </p:spPr>
      </p:pic>
      <p:pic>
        <p:nvPicPr>
          <p:cNvPr id="15" name="Picture 14" descr="A graph showing a line&#10;&#10;AI-generated content may be incorrect.">
            <a:extLst>
              <a:ext uri="{FF2B5EF4-FFF2-40B4-BE49-F238E27FC236}">
                <a16:creationId xmlns:a16="http://schemas.microsoft.com/office/drawing/2014/main" id="{F56396E0-C934-6094-0547-8959F13345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6" r="1724"/>
          <a:stretch>
            <a:fillRect/>
          </a:stretch>
        </p:blipFill>
        <p:spPr>
          <a:xfrm>
            <a:off x="6783422" y="4847188"/>
            <a:ext cx="2596631" cy="1870528"/>
          </a:xfrm>
          <a:prstGeom prst="rect">
            <a:avLst/>
          </a:prstGeom>
        </p:spPr>
      </p:pic>
      <p:pic>
        <p:nvPicPr>
          <p:cNvPr id="17" name="Picture 16" descr="A graph showing a line&#10;&#10;AI-generated content may be incorrect.">
            <a:extLst>
              <a:ext uri="{FF2B5EF4-FFF2-40B4-BE49-F238E27FC236}">
                <a16:creationId xmlns:a16="http://schemas.microsoft.com/office/drawing/2014/main" id="{F2831D04-BE15-2920-0D70-556DC2DFD4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" r="1264"/>
          <a:stretch>
            <a:fillRect/>
          </a:stretch>
        </p:blipFill>
        <p:spPr>
          <a:xfrm>
            <a:off x="9526585" y="4847188"/>
            <a:ext cx="2598550" cy="187052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7A6B54F-D641-3685-1D68-DABC6D669248}"/>
              </a:ext>
            </a:extLst>
          </p:cNvPr>
          <p:cNvSpPr txBox="1"/>
          <p:nvPr/>
        </p:nvSpPr>
        <p:spPr>
          <a:xfrm>
            <a:off x="6409347" y="4143184"/>
            <a:ext cx="33447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KNIME</a:t>
            </a:r>
          </a:p>
        </p:txBody>
      </p:sp>
    </p:spTree>
    <p:extLst>
      <p:ext uri="{BB962C8B-B14F-4D97-AF65-F5344CB8AC3E}">
        <p14:creationId xmlns:p14="http://schemas.microsoft.com/office/powerpoint/2010/main" val="23643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colorTemperature colorTemp="4700"/>
                    </a14:imgEffect>
                    <a14:imgEffect>
                      <a14:saturation sat="60000"/>
                    </a14:imgEffect>
                    <a14:imgEffect>
                      <a14:brightnessContrast bright="-30000" contrast="2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9847C-65E5-4A5E-35E6-5CB128C1D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Predicting Occupancy</a:t>
            </a:r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09CFD6D2-6DB7-CA17-9E1A-C6B965FB2F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06" y="1979126"/>
            <a:ext cx="5229955" cy="9907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E4444F-25B5-A042-CFC9-20E4A745F249}"/>
              </a:ext>
            </a:extLst>
          </p:cNvPr>
          <p:cNvSpPr txBox="1"/>
          <p:nvPr/>
        </p:nvSpPr>
        <p:spPr>
          <a:xfrm>
            <a:off x="465106" y="3304674"/>
            <a:ext cx="5229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Parameter: criterion=’</a:t>
            </a:r>
            <a:r>
              <a:rPr lang="en-US" dirty="0" err="1"/>
              <a:t>gini</a:t>
            </a:r>
            <a:r>
              <a:rPr lang="en-US" dirty="0"/>
              <a:t>’, decides purest split</a:t>
            </a:r>
          </a:p>
        </p:txBody>
      </p:sp>
      <p:pic>
        <p:nvPicPr>
          <p:cNvPr id="7" name="Picture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00909E2C-4336-9307-6CB4-88B377B448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941" y="1979126"/>
            <a:ext cx="5108491" cy="9907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79135C1-F062-A5AF-854C-18E10446025F}"/>
              </a:ext>
            </a:extLst>
          </p:cNvPr>
          <p:cNvSpPr txBox="1"/>
          <p:nvPr/>
        </p:nvSpPr>
        <p:spPr>
          <a:xfrm>
            <a:off x="6340014" y="3156102"/>
            <a:ext cx="5422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Parameter: </a:t>
            </a:r>
            <a:r>
              <a:rPr lang="en-US" dirty="0" err="1"/>
              <a:t>max_depth</a:t>
            </a:r>
            <a:r>
              <a:rPr lang="en-US" dirty="0"/>
              <a:t>=5, how much tree can expand</a:t>
            </a:r>
          </a:p>
        </p:txBody>
      </p:sp>
      <p:pic>
        <p:nvPicPr>
          <p:cNvPr id="10" name="Picture 9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E2FC0915-49C8-4A43-9B02-D4321DF712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654" y="4044910"/>
            <a:ext cx="4772691" cy="10002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6D03553-A646-ED89-5661-553BF2CC7918}"/>
              </a:ext>
            </a:extLst>
          </p:cNvPr>
          <p:cNvSpPr txBox="1"/>
          <p:nvPr/>
        </p:nvSpPr>
        <p:spPr>
          <a:xfrm>
            <a:off x="3314657" y="5416079"/>
            <a:ext cx="5562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Parameter: </a:t>
            </a:r>
            <a:r>
              <a:rPr lang="en-US" dirty="0" err="1"/>
              <a:t>max_depth</a:t>
            </a:r>
            <a:r>
              <a:rPr lang="en-US" dirty="0"/>
              <a:t>=3, how much tree can expand </a:t>
            </a:r>
          </a:p>
        </p:txBody>
      </p:sp>
    </p:spTree>
    <p:extLst>
      <p:ext uri="{BB962C8B-B14F-4D97-AF65-F5344CB8AC3E}">
        <p14:creationId xmlns:p14="http://schemas.microsoft.com/office/powerpoint/2010/main" val="113598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colorTemperature colorTemp="4700"/>
                    </a14:imgEffect>
                    <a14:imgEffect>
                      <a14:saturation sat="60000"/>
                    </a14:imgEffect>
                    <a14:imgEffect>
                      <a14:brightnessContrast bright="-30000" contrast="2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720A4D-622C-07A5-9D94-CC4877AB4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6ACAD-75D2-A3FB-7DD9-0CBFA1534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Predicting Occupancy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CCA49F-82A2-7C7D-2F71-6CF726C67773}"/>
              </a:ext>
            </a:extLst>
          </p:cNvPr>
          <p:cNvSpPr txBox="1"/>
          <p:nvPr/>
        </p:nvSpPr>
        <p:spPr>
          <a:xfrm>
            <a:off x="3140241" y="1816595"/>
            <a:ext cx="5911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Model 3 has an accuracy of 98%</a:t>
            </a:r>
          </a:p>
        </p:txBody>
      </p:sp>
      <p:pic>
        <p:nvPicPr>
          <p:cNvPr id="6" name="Picture 5" descr="A diagram of a light source&#10;&#10;AI-generated content may be incorrect.">
            <a:extLst>
              <a:ext uri="{FF2B5EF4-FFF2-40B4-BE49-F238E27FC236}">
                <a16:creationId xmlns:a16="http://schemas.microsoft.com/office/drawing/2014/main" id="{A14E1727-52A7-5EC4-590A-985892E674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615" y="2536789"/>
            <a:ext cx="7946770" cy="418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524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grayscl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D52F3-D742-8058-2855-83AB8BEE6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/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89CDB1-CB13-BC8A-4C12-00C897F682BB}"/>
              </a:ext>
            </a:extLst>
          </p:cNvPr>
          <p:cNvSpPr txBox="1"/>
          <p:nvPr/>
        </p:nvSpPr>
        <p:spPr>
          <a:xfrm>
            <a:off x="1965156" y="2205789"/>
            <a:ext cx="2406318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Data Preparation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FE7A4-C6B3-EF75-86CF-DA65C6166867}"/>
              </a:ext>
            </a:extLst>
          </p:cNvPr>
          <p:cNvSpPr txBox="1"/>
          <p:nvPr/>
        </p:nvSpPr>
        <p:spPr>
          <a:xfrm>
            <a:off x="2173707" y="3728882"/>
            <a:ext cx="3256548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Training Set Exploration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CE9E54-0FE1-6FEB-55E1-BC50F1837C92}"/>
              </a:ext>
            </a:extLst>
          </p:cNvPr>
          <p:cNvSpPr txBox="1"/>
          <p:nvPr/>
        </p:nvSpPr>
        <p:spPr>
          <a:xfrm>
            <a:off x="7820527" y="2205789"/>
            <a:ext cx="3164306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Predicting Occupancy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BA62E3-19F6-55EA-1BB9-B1AF86779947}"/>
              </a:ext>
            </a:extLst>
          </p:cNvPr>
          <p:cNvSpPr txBox="1"/>
          <p:nvPr/>
        </p:nvSpPr>
        <p:spPr>
          <a:xfrm>
            <a:off x="7114674" y="3728883"/>
            <a:ext cx="2149642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effectLst>
            <a:softEdge rad="63500"/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Final Thoughts</a:t>
            </a:r>
          </a:p>
        </p:txBody>
      </p:sp>
    </p:spTree>
    <p:extLst>
      <p:ext uri="{BB962C8B-B14F-4D97-AF65-F5344CB8AC3E}">
        <p14:creationId xmlns:p14="http://schemas.microsoft.com/office/powerpoint/2010/main" val="1975286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176</Words>
  <Application>Microsoft Office PowerPoint</Application>
  <PresentationFormat>Widescreen</PresentationFormat>
  <Paragraphs>54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Final Project</vt:lpstr>
      <vt:lpstr>Introduction</vt:lpstr>
      <vt:lpstr>Data Preparation</vt:lpstr>
      <vt:lpstr>Data Preparation cont.</vt:lpstr>
      <vt:lpstr>Training Set Exploration</vt:lpstr>
      <vt:lpstr>Predicting Occupancy</vt:lpstr>
      <vt:lpstr>Predicting Occupancy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Erica Volden (Student)</dc:creator>
  <cp:lastModifiedBy>Erica Volden (Student)</cp:lastModifiedBy>
  <cp:revision>4</cp:revision>
  <dcterms:created xsi:type="dcterms:W3CDTF">2025-12-10T17:00:55Z</dcterms:created>
  <dcterms:modified xsi:type="dcterms:W3CDTF">2025-12-10T21:08:14Z</dcterms:modified>
</cp:coreProperties>
</file>

<file path=docProps/thumbnail.jpeg>
</file>